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6200438" cy="7920038"/>
  <p:notesSz cx="6858000" cy="9144000"/>
  <p:defaultTextStyle>
    <a:defPPr>
      <a:defRPr lang="it-IT"/>
    </a:defPPr>
    <a:lvl1pPr marL="0" algn="l" defTabSz="1157722" rtl="0" eaLnBrk="1" latinLnBrk="0" hangingPunct="1">
      <a:defRPr sz="2279" kern="1200">
        <a:solidFill>
          <a:schemeClr val="tx1"/>
        </a:solidFill>
        <a:latin typeface="+mn-lt"/>
        <a:ea typeface="+mn-ea"/>
        <a:cs typeface="+mn-cs"/>
      </a:defRPr>
    </a:lvl1pPr>
    <a:lvl2pPr marL="578861" algn="l" defTabSz="1157722" rtl="0" eaLnBrk="1" latinLnBrk="0" hangingPunct="1">
      <a:defRPr sz="2279" kern="1200">
        <a:solidFill>
          <a:schemeClr val="tx1"/>
        </a:solidFill>
        <a:latin typeface="+mn-lt"/>
        <a:ea typeface="+mn-ea"/>
        <a:cs typeface="+mn-cs"/>
      </a:defRPr>
    </a:lvl2pPr>
    <a:lvl3pPr marL="1157722" algn="l" defTabSz="1157722" rtl="0" eaLnBrk="1" latinLnBrk="0" hangingPunct="1">
      <a:defRPr sz="2279" kern="1200">
        <a:solidFill>
          <a:schemeClr val="tx1"/>
        </a:solidFill>
        <a:latin typeface="+mn-lt"/>
        <a:ea typeface="+mn-ea"/>
        <a:cs typeface="+mn-cs"/>
      </a:defRPr>
    </a:lvl3pPr>
    <a:lvl4pPr marL="1736583" algn="l" defTabSz="1157722" rtl="0" eaLnBrk="1" latinLnBrk="0" hangingPunct="1">
      <a:defRPr sz="2279" kern="1200">
        <a:solidFill>
          <a:schemeClr val="tx1"/>
        </a:solidFill>
        <a:latin typeface="+mn-lt"/>
        <a:ea typeface="+mn-ea"/>
        <a:cs typeface="+mn-cs"/>
      </a:defRPr>
    </a:lvl4pPr>
    <a:lvl5pPr marL="2315444" algn="l" defTabSz="1157722" rtl="0" eaLnBrk="1" latinLnBrk="0" hangingPunct="1">
      <a:defRPr sz="2279" kern="1200">
        <a:solidFill>
          <a:schemeClr val="tx1"/>
        </a:solidFill>
        <a:latin typeface="+mn-lt"/>
        <a:ea typeface="+mn-ea"/>
        <a:cs typeface="+mn-cs"/>
      </a:defRPr>
    </a:lvl5pPr>
    <a:lvl6pPr marL="2894305" algn="l" defTabSz="1157722" rtl="0" eaLnBrk="1" latinLnBrk="0" hangingPunct="1">
      <a:defRPr sz="2279" kern="1200">
        <a:solidFill>
          <a:schemeClr val="tx1"/>
        </a:solidFill>
        <a:latin typeface="+mn-lt"/>
        <a:ea typeface="+mn-ea"/>
        <a:cs typeface="+mn-cs"/>
      </a:defRPr>
    </a:lvl6pPr>
    <a:lvl7pPr marL="3473166" algn="l" defTabSz="1157722" rtl="0" eaLnBrk="1" latinLnBrk="0" hangingPunct="1">
      <a:defRPr sz="2279" kern="1200">
        <a:solidFill>
          <a:schemeClr val="tx1"/>
        </a:solidFill>
        <a:latin typeface="+mn-lt"/>
        <a:ea typeface="+mn-ea"/>
        <a:cs typeface="+mn-cs"/>
      </a:defRPr>
    </a:lvl7pPr>
    <a:lvl8pPr marL="4052026" algn="l" defTabSz="1157722" rtl="0" eaLnBrk="1" latinLnBrk="0" hangingPunct="1">
      <a:defRPr sz="2279" kern="1200">
        <a:solidFill>
          <a:schemeClr val="tx1"/>
        </a:solidFill>
        <a:latin typeface="+mn-lt"/>
        <a:ea typeface="+mn-ea"/>
        <a:cs typeface="+mn-cs"/>
      </a:defRPr>
    </a:lvl8pPr>
    <a:lvl9pPr marL="4630887" algn="l" defTabSz="1157722" rtl="0" eaLnBrk="1" latinLnBrk="0" hangingPunct="1">
      <a:defRPr sz="227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36"/>
    <p:restoredTop sz="94666"/>
  </p:normalViewPr>
  <p:slideViewPr>
    <p:cSldViewPr snapToGrid="0" snapToObjects="1">
      <p:cViewPr>
        <p:scale>
          <a:sx n="73" d="100"/>
          <a:sy n="73" d="100"/>
        </p:scale>
        <p:origin x="672" y="616"/>
      </p:cViewPr>
      <p:guideLst>
        <p:guide orient="horz" pos="2495"/>
        <p:guide pos="5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E975F-51B0-6843-8B5E-5F0FDC0EAB06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73050" y="1143000"/>
            <a:ext cx="63119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941C9-6267-FB42-B0FA-A15240E1E0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580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7722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1pPr>
    <a:lvl2pPr marL="578861" algn="l" defTabSz="1157722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2pPr>
    <a:lvl3pPr marL="1157722" algn="l" defTabSz="1157722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3pPr>
    <a:lvl4pPr marL="1736583" algn="l" defTabSz="1157722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4pPr>
    <a:lvl5pPr marL="2315444" algn="l" defTabSz="1157722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5pPr>
    <a:lvl6pPr marL="2894305" algn="l" defTabSz="1157722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6pPr>
    <a:lvl7pPr marL="3473166" algn="l" defTabSz="1157722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7pPr>
    <a:lvl8pPr marL="4052026" algn="l" defTabSz="1157722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8pPr>
    <a:lvl9pPr marL="4630887" algn="l" defTabSz="1157722" rtl="0" eaLnBrk="1" latinLnBrk="0" hangingPunct="1">
      <a:defRPr sz="151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5055" y="1296173"/>
            <a:ext cx="12150329" cy="2757347"/>
          </a:xfrm>
        </p:spPr>
        <p:txBody>
          <a:bodyPr anchor="b"/>
          <a:lstStyle>
            <a:lvl1pPr algn="ctr">
              <a:defRPr sz="6929"/>
            </a:lvl1pPr>
          </a:lstStyle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5055" y="4159854"/>
            <a:ext cx="12150329" cy="1912175"/>
          </a:xfrm>
        </p:spPr>
        <p:txBody>
          <a:bodyPr/>
          <a:lstStyle>
            <a:lvl1pPr marL="0" indent="0" algn="ctr">
              <a:buNone/>
              <a:defRPr sz="2772"/>
            </a:lvl1pPr>
            <a:lvl2pPr marL="528020" indent="0" algn="ctr">
              <a:buNone/>
              <a:defRPr sz="2310"/>
            </a:lvl2pPr>
            <a:lvl3pPr marL="1056041" indent="0" algn="ctr">
              <a:buNone/>
              <a:defRPr sz="2079"/>
            </a:lvl3pPr>
            <a:lvl4pPr marL="1584061" indent="0" algn="ctr">
              <a:buNone/>
              <a:defRPr sz="1848"/>
            </a:lvl4pPr>
            <a:lvl5pPr marL="2112081" indent="0" algn="ctr">
              <a:buNone/>
              <a:defRPr sz="1848"/>
            </a:lvl5pPr>
            <a:lvl6pPr marL="2640101" indent="0" algn="ctr">
              <a:buNone/>
              <a:defRPr sz="1848"/>
            </a:lvl6pPr>
            <a:lvl7pPr marL="3168122" indent="0" algn="ctr">
              <a:buNone/>
              <a:defRPr sz="1848"/>
            </a:lvl7pPr>
            <a:lvl8pPr marL="3696142" indent="0" algn="ctr">
              <a:buNone/>
              <a:defRPr sz="1848"/>
            </a:lvl8pPr>
            <a:lvl9pPr marL="4224162" indent="0" algn="ctr">
              <a:buNone/>
              <a:defRPr sz="1848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93439" y="421669"/>
            <a:ext cx="3493219" cy="6711866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780" y="421669"/>
            <a:ext cx="10277153" cy="6711866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342" y="1974511"/>
            <a:ext cx="13972878" cy="3294515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342" y="5300193"/>
            <a:ext cx="13972878" cy="1732508"/>
          </a:xfrm>
        </p:spPr>
        <p:txBody>
          <a:bodyPr/>
          <a:lstStyle>
            <a:lvl1pPr marL="0" indent="0">
              <a:buNone/>
              <a:defRPr sz="2772">
                <a:solidFill>
                  <a:schemeClr val="tx1">
                    <a:tint val="75000"/>
                  </a:schemeClr>
                </a:solidFill>
              </a:defRPr>
            </a:lvl1pPr>
            <a:lvl2pPr marL="528020" indent="0">
              <a:buNone/>
              <a:defRPr sz="2310">
                <a:solidFill>
                  <a:schemeClr val="tx1">
                    <a:tint val="75000"/>
                  </a:schemeClr>
                </a:solidFill>
              </a:defRPr>
            </a:lvl2pPr>
            <a:lvl3pPr marL="105604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3pPr>
            <a:lvl4pPr marL="1584061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4pPr>
            <a:lvl5pPr marL="2112081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5pPr>
            <a:lvl6pPr marL="2640101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6pPr>
            <a:lvl7pPr marL="3168122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7pPr>
            <a:lvl8pPr marL="3696142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8pPr>
            <a:lvl9pPr marL="4224162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3780" y="2108344"/>
            <a:ext cx="6885186" cy="5025191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01472" y="2108344"/>
            <a:ext cx="6885186" cy="5025191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0" y="421669"/>
            <a:ext cx="13972878" cy="1530841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891" y="1941510"/>
            <a:ext cx="6853544" cy="951504"/>
          </a:xfrm>
        </p:spPr>
        <p:txBody>
          <a:bodyPr anchor="b"/>
          <a:lstStyle>
            <a:lvl1pPr marL="0" indent="0">
              <a:buNone/>
              <a:defRPr sz="2772" b="1"/>
            </a:lvl1pPr>
            <a:lvl2pPr marL="528020" indent="0">
              <a:buNone/>
              <a:defRPr sz="2310" b="1"/>
            </a:lvl2pPr>
            <a:lvl3pPr marL="1056041" indent="0">
              <a:buNone/>
              <a:defRPr sz="2079" b="1"/>
            </a:lvl3pPr>
            <a:lvl4pPr marL="1584061" indent="0">
              <a:buNone/>
              <a:defRPr sz="1848" b="1"/>
            </a:lvl4pPr>
            <a:lvl5pPr marL="2112081" indent="0">
              <a:buNone/>
              <a:defRPr sz="1848" b="1"/>
            </a:lvl5pPr>
            <a:lvl6pPr marL="2640101" indent="0">
              <a:buNone/>
              <a:defRPr sz="1848" b="1"/>
            </a:lvl6pPr>
            <a:lvl7pPr marL="3168122" indent="0">
              <a:buNone/>
              <a:defRPr sz="1848" b="1"/>
            </a:lvl7pPr>
            <a:lvl8pPr marL="3696142" indent="0">
              <a:buNone/>
              <a:defRPr sz="1848" b="1"/>
            </a:lvl8pPr>
            <a:lvl9pPr marL="4224162" indent="0">
              <a:buNone/>
              <a:defRPr sz="1848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891" y="2893014"/>
            <a:ext cx="6853544" cy="42551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01472" y="1941510"/>
            <a:ext cx="6887296" cy="951504"/>
          </a:xfrm>
        </p:spPr>
        <p:txBody>
          <a:bodyPr anchor="b"/>
          <a:lstStyle>
            <a:lvl1pPr marL="0" indent="0">
              <a:buNone/>
              <a:defRPr sz="2772" b="1"/>
            </a:lvl1pPr>
            <a:lvl2pPr marL="528020" indent="0">
              <a:buNone/>
              <a:defRPr sz="2310" b="1"/>
            </a:lvl2pPr>
            <a:lvl3pPr marL="1056041" indent="0">
              <a:buNone/>
              <a:defRPr sz="2079" b="1"/>
            </a:lvl3pPr>
            <a:lvl4pPr marL="1584061" indent="0">
              <a:buNone/>
              <a:defRPr sz="1848" b="1"/>
            </a:lvl4pPr>
            <a:lvl5pPr marL="2112081" indent="0">
              <a:buNone/>
              <a:defRPr sz="1848" b="1"/>
            </a:lvl5pPr>
            <a:lvl6pPr marL="2640101" indent="0">
              <a:buNone/>
              <a:defRPr sz="1848" b="1"/>
            </a:lvl6pPr>
            <a:lvl7pPr marL="3168122" indent="0">
              <a:buNone/>
              <a:defRPr sz="1848" b="1"/>
            </a:lvl7pPr>
            <a:lvl8pPr marL="3696142" indent="0">
              <a:buNone/>
              <a:defRPr sz="1848" b="1"/>
            </a:lvl8pPr>
            <a:lvl9pPr marL="4224162" indent="0">
              <a:buNone/>
              <a:defRPr sz="1848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01472" y="2893014"/>
            <a:ext cx="6887296" cy="42551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1" y="528002"/>
            <a:ext cx="5225062" cy="1848009"/>
          </a:xfrm>
        </p:spPr>
        <p:txBody>
          <a:bodyPr anchor="b"/>
          <a:lstStyle>
            <a:lvl1pPr>
              <a:defRPr sz="3696"/>
            </a:lvl1pPr>
          </a:lstStyle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7296" y="1140340"/>
            <a:ext cx="8201472" cy="5628360"/>
          </a:xfrm>
        </p:spPr>
        <p:txBody>
          <a:bodyPr/>
          <a:lstStyle>
            <a:lvl1pPr>
              <a:defRPr sz="3696"/>
            </a:lvl1pPr>
            <a:lvl2pPr>
              <a:defRPr sz="3234"/>
            </a:lvl2pPr>
            <a:lvl3pPr>
              <a:defRPr sz="2772"/>
            </a:lvl3pPr>
            <a:lvl4pPr>
              <a:defRPr sz="2310"/>
            </a:lvl4pPr>
            <a:lvl5pPr>
              <a:defRPr sz="2310"/>
            </a:lvl5pPr>
            <a:lvl6pPr>
              <a:defRPr sz="2310"/>
            </a:lvl6pPr>
            <a:lvl7pPr>
              <a:defRPr sz="2310"/>
            </a:lvl7pPr>
            <a:lvl8pPr>
              <a:defRPr sz="2310"/>
            </a:lvl8pPr>
            <a:lvl9pPr>
              <a:defRPr sz="231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891" y="2376011"/>
            <a:ext cx="5225062" cy="4401855"/>
          </a:xfrm>
        </p:spPr>
        <p:txBody>
          <a:bodyPr/>
          <a:lstStyle>
            <a:lvl1pPr marL="0" indent="0">
              <a:buNone/>
              <a:defRPr sz="1848"/>
            </a:lvl1pPr>
            <a:lvl2pPr marL="528020" indent="0">
              <a:buNone/>
              <a:defRPr sz="1617"/>
            </a:lvl2pPr>
            <a:lvl3pPr marL="1056041" indent="0">
              <a:buNone/>
              <a:defRPr sz="1386"/>
            </a:lvl3pPr>
            <a:lvl4pPr marL="1584061" indent="0">
              <a:buNone/>
              <a:defRPr sz="1155"/>
            </a:lvl4pPr>
            <a:lvl5pPr marL="2112081" indent="0">
              <a:buNone/>
              <a:defRPr sz="1155"/>
            </a:lvl5pPr>
            <a:lvl6pPr marL="2640101" indent="0">
              <a:buNone/>
              <a:defRPr sz="1155"/>
            </a:lvl6pPr>
            <a:lvl7pPr marL="3168122" indent="0">
              <a:buNone/>
              <a:defRPr sz="1155"/>
            </a:lvl7pPr>
            <a:lvl8pPr marL="3696142" indent="0">
              <a:buNone/>
              <a:defRPr sz="1155"/>
            </a:lvl8pPr>
            <a:lvl9pPr marL="4224162" indent="0">
              <a:buNone/>
              <a:defRPr sz="1155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891" y="528002"/>
            <a:ext cx="5225062" cy="1848009"/>
          </a:xfrm>
        </p:spPr>
        <p:txBody>
          <a:bodyPr anchor="b"/>
          <a:lstStyle>
            <a:lvl1pPr>
              <a:defRPr sz="3696"/>
            </a:lvl1pPr>
          </a:lstStyle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87296" y="1140340"/>
            <a:ext cx="8201472" cy="5628360"/>
          </a:xfrm>
        </p:spPr>
        <p:txBody>
          <a:bodyPr anchor="t"/>
          <a:lstStyle>
            <a:lvl1pPr marL="0" indent="0">
              <a:buNone/>
              <a:defRPr sz="3696"/>
            </a:lvl1pPr>
            <a:lvl2pPr marL="528020" indent="0">
              <a:buNone/>
              <a:defRPr sz="3234"/>
            </a:lvl2pPr>
            <a:lvl3pPr marL="1056041" indent="0">
              <a:buNone/>
              <a:defRPr sz="2772"/>
            </a:lvl3pPr>
            <a:lvl4pPr marL="1584061" indent="0">
              <a:buNone/>
              <a:defRPr sz="2310"/>
            </a:lvl4pPr>
            <a:lvl5pPr marL="2112081" indent="0">
              <a:buNone/>
              <a:defRPr sz="2310"/>
            </a:lvl5pPr>
            <a:lvl6pPr marL="2640101" indent="0">
              <a:buNone/>
              <a:defRPr sz="2310"/>
            </a:lvl6pPr>
            <a:lvl7pPr marL="3168122" indent="0">
              <a:buNone/>
              <a:defRPr sz="2310"/>
            </a:lvl7pPr>
            <a:lvl8pPr marL="3696142" indent="0">
              <a:buNone/>
              <a:defRPr sz="2310"/>
            </a:lvl8pPr>
            <a:lvl9pPr marL="4224162" indent="0">
              <a:buNone/>
              <a:defRPr sz="231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891" y="2376011"/>
            <a:ext cx="5225062" cy="4401855"/>
          </a:xfrm>
        </p:spPr>
        <p:txBody>
          <a:bodyPr/>
          <a:lstStyle>
            <a:lvl1pPr marL="0" indent="0">
              <a:buNone/>
              <a:defRPr sz="1848"/>
            </a:lvl1pPr>
            <a:lvl2pPr marL="528020" indent="0">
              <a:buNone/>
              <a:defRPr sz="1617"/>
            </a:lvl2pPr>
            <a:lvl3pPr marL="1056041" indent="0">
              <a:buNone/>
              <a:defRPr sz="1386"/>
            </a:lvl3pPr>
            <a:lvl4pPr marL="1584061" indent="0">
              <a:buNone/>
              <a:defRPr sz="1155"/>
            </a:lvl4pPr>
            <a:lvl5pPr marL="2112081" indent="0">
              <a:buNone/>
              <a:defRPr sz="1155"/>
            </a:lvl5pPr>
            <a:lvl6pPr marL="2640101" indent="0">
              <a:buNone/>
              <a:defRPr sz="1155"/>
            </a:lvl6pPr>
            <a:lvl7pPr marL="3168122" indent="0">
              <a:buNone/>
              <a:defRPr sz="1155"/>
            </a:lvl7pPr>
            <a:lvl8pPr marL="3696142" indent="0">
              <a:buNone/>
              <a:defRPr sz="1155"/>
            </a:lvl8pPr>
            <a:lvl9pPr marL="4224162" indent="0">
              <a:buNone/>
              <a:defRPr sz="1155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3780" y="421669"/>
            <a:ext cx="13972878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780" y="2108344"/>
            <a:ext cx="13972878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3780" y="7340702"/>
            <a:ext cx="3645099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FF049-ACE8-4145-8362-67745CB7B3F5}" type="datetimeFigureOut">
              <a:rPr lang="it-IT" smtClean="0"/>
              <a:t>20/12/17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66395" y="7340702"/>
            <a:ext cx="54676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41559" y="7340702"/>
            <a:ext cx="3645099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A29C2-7CE0-0A44-BA1B-5619303B14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934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56041" rtl="0" eaLnBrk="1" latinLnBrk="0" hangingPunct="1">
        <a:lnSpc>
          <a:spcPct val="90000"/>
        </a:lnSpc>
        <a:spcBef>
          <a:spcPct val="0"/>
        </a:spcBef>
        <a:buNone/>
        <a:defRPr sz="50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010" indent="-264010" algn="l" defTabSz="1056041" rtl="0" eaLnBrk="1" latinLnBrk="0" hangingPunct="1">
        <a:lnSpc>
          <a:spcPct val="90000"/>
        </a:lnSpc>
        <a:spcBef>
          <a:spcPts val="1155"/>
        </a:spcBef>
        <a:buFont typeface="Arial" panose="020B0604020202020204" pitchFamily="34" charset="0"/>
        <a:buChar char="•"/>
        <a:defRPr sz="3234" kern="1200">
          <a:solidFill>
            <a:schemeClr val="tx1"/>
          </a:solidFill>
          <a:latin typeface="+mn-lt"/>
          <a:ea typeface="+mn-ea"/>
          <a:cs typeface="+mn-cs"/>
        </a:defRPr>
      </a:lvl1pPr>
      <a:lvl2pPr marL="792030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2pPr>
      <a:lvl3pPr marL="132005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3pPr>
      <a:lvl4pPr marL="184807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37609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90411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43213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96015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48817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528020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105604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58406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11208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64010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16812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69614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22416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/>
        </p:nvCxnSpPr>
        <p:spPr>
          <a:xfrm>
            <a:off x="5231424" y="0"/>
            <a:ext cx="0" cy="7920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1 5"/>
          <p:cNvCxnSpPr/>
          <p:nvPr/>
        </p:nvCxnSpPr>
        <p:spPr>
          <a:xfrm>
            <a:off x="10706940" y="0"/>
            <a:ext cx="0" cy="7920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11397243" y="1626785"/>
            <a:ext cx="41798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We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enable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you,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your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team,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your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organization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to navigate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effectively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through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change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, and in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every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occasion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when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a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shift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in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mindset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behaviors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is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needed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for </a:t>
            </a:r>
            <a:r>
              <a:rPr lang="it-IT" sz="14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achieving</a:t>
            </a:r>
            <a:r>
              <a:rPr lang="it-IT" sz="1400" dirty="0" smtClean="0">
                <a:effectLst/>
                <a:latin typeface="Damascus" charset="-78"/>
                <a:ea typeface="Damascus" charset="-78"/>
                <a:cs typeface="Damascus" charset="-78"/>
              </a:rPr>
              <a:t> success.</a:t>
            </a:r>
            <a:endParaRPr lang="it-IT" sz="1400" dirty="0"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7771" y="5164402"/>
            <a:ext cx="1084388" cy="1071083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8959" y="5156764"/>
            <a:ext cx="1099855" cy="108636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879" y="5111711"/>
            <a:ext cx="1087060" cy="1073722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11720690" y="6258578"/>
            <a:ext cx="6844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Damascus" charset="-78"/>
                <a:ea typeface="Damascus" charset="-78"/>
                <a:cs typeface="Damascus" charset="-78"/>
              </a:rPr>
              <a:t>People</a:t>
            </a:r>
            <a:endParaRPr lang="it-IT" sz="1400" dirty="0"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3163894" y="6266299"/>
            <a:ext cx="646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Damascus" charset="-78"/>
                <a:ea typeface="Damascus" charset="-78"/>
                <a:cs typeface="Damascus" charset="-78"/>
              </a:rPr>
              <a:t>Teams</a:t>
            </a:r>
            <a:endParaRPr lang="it-IT" sz="1400" dirty="0"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4368676" y="6261312"/>
            <a:ext cx="1182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smtClean="0">
                <a:latin typeface="Damascus" charset="-78"/>
                <a:ea typeface="Damascus" charset="-78"/>
                <a:cs typeface="Damascus" charset="-78"/>
              </a:rPr>
              <a:t>Organizations</a:t>
            </a:r>
            <a:endParaRPr lang="it-IT" sz="1400" dirty="0"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11223142" y="6437621"/>
            <a:ext cx="162253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transforming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their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mindset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behaviour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increase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their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intra- and inter-personal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effectiveness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. </a:t>
            </a:r>
            <a:endParaRPr lang="it-IT" sz="1100" dirty="0"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12746141" y="6437621"/>
            <a:ext cx="162253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fostering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team’s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awareness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alignment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collaboration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to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increase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performance and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fulfillment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.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14128698" y="6437621"/>
            <a:ext cx="162253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achieving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sustainable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cultural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transformations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that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boost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performance and 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increase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their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>
                <a:latin typeface="Damascus" charset="-78"/>
                <a:ea typeface="Damascus" charset="-78"/>
                <a:cs typeface="Damascus" charset="-78"/>
              </a:rPr>
              <a:t>value</a:t>
            </a:r>
            <a:r>
              <a:rPr lang="it-IT" sz="1100" dirty="0">
                <a:latin typeface="Damascus" charset="-78"/>
                <a:ea typeface="Damascus" charset="-78"/>
                <a:cs typeface="Damascus" charset="-78"/>
              </a:rPr>
              <a:t>.</a:t>
            </a:r>
            <a:endParaRPr lang="it-IT" sz="1100" dirty="0" smtClean="0"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337" y="6112279"/>
            <a:ext cx="2078736" cy="627888"/>
          </a:xfrm>
          <a:prstGeom prst="rect">
            <a:avLst/>
          </a:prstGeom>
        </p:spPr>
      </p:pic>
      <p:sp>
        <p:nvSpPr>
          <p:cNvPr id="20" name="Rettangolo 19"/>
          <p:cNvSpPr/>
          <p:nvPr/>
        </p:nvSpPr>
        <p:spPr>
          <a:xfrm>
            <a:off x="411639" y="884275"/>
            <a:ext cx="455374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WHAT MAKES US TICK</a:t>
            </a:r>
          </a:p>
          <a:p>
            <a:pPr algn="just"/>
            <a:endParaRPr lang="it-IT" sz="1100" dirty="0">
              <a:latin typeface="Damascus" charset="-78"/>
              <a:ea typeface="Damascus" charset="-78"/>
              <a:cs typeface="Damascus" charset="-78"/>
            </a:endParaRPr>
          </a:p>
          <a:p>
            <a:pPr algn="just"/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TRANSFORMATION</a:t>
            </a:r>
          </a:p>
          <a:p>
            <a:pPr algn="just"/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We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focus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holistically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on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reaching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greater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self-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awareness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and an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ecological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transformation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of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mindsets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behaviors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.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We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operate on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both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visible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inner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drivers for long-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lasting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change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.</a:t>
            </a:r>
          </a:p>
          <a:p>
            <a:pPr algn="just"/>
            <a:endParaRPr lang="it-IT" sz="1100" dirty="0" smtClean="0">
              <a:latin typeface="Damascus" charset="-78"/>
              <a:ea typeface="Damascus" charset="-78"/>
              <a:cs typeface="Damascus" charset="-78"/>
            </a:endParaRPr>
          </a:p>
          <a:p>
            <a:pPr algn="just"/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BALCONY AND DANCE</a:t>
            </a:r>
          </a:p>
          <a:p>
            <a:pPr algn="just"/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Our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clients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develop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the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capacity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to be ‘on the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balcony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and in the dance’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at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the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same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time, so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they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learn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to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respond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to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people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events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powerfully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creatively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consciously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.</a:t>
            </a:r>
          </a:p>
          <a:p>
            <a:pPr algn="just"/>
            <a:endParaRPr lang="it-IT" sz="1100" dirty="0" smtClean="0">
              <a:latin typeface="Damascus" charset="-78"/>
              <a:ea typeface="Damascus" charset="-78"/>
              <a:cs typeface="Damascus" charset="-78"/>
            </a:endParaRPr>
          </a:p>
          <a:p>
            <a:pPr algn="just"/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THEORETICAL AND PRACTICAL BASIS OF OUR WORK</a:t>
            </a:r>
          </a:p>
          <a:p>
            <a:pPr algn="just"/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Our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approach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draws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on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several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disciplines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: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coaching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facilitation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adult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learning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emotional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intelligence,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action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learning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system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thinking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, design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thinking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transpersonal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psychology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mindfulness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.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This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makes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our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interventions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unique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transformative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.</a:t>
            </a:r>
          </a:p>
          <a:p>
            <a:pPr algn="just"/>
            <a:endParaRPr lang="it-IT" sz="1100" dirty="0" smtClean="0">
              <a:latin typeface="Damascus" charset="-78"/>
              <a:ea typeface="Damascus" charset="-78"/>
              <a:cs typeface="Damascus" charset="-78"/>
            </a:endParaRPr>
          </a:p>
          <a:p>
            <a:pPr algn="just"/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NETWORK</a:t>
            </a:r>
          </a:p>
          <a:p>
            <a:pPr algn="just"/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We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have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 network of 100+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facilitators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of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transformation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and Executive Coaches in more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than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25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countries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, so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that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we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can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support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organization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nearly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everywhere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with the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same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quality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.</a:t>
            </a:r>
          </a:p>
          <a:p>
            <a:pPr algn="just"/>
            <a:endParaRPr lang="it-IT" sz="1100" dirty="0" smtClean="0">
              <a:latin typeface="Damascus" charset="-78"/>
              <a:ea typeface="Damascus" charset="-78"/>
              <a:cs typeface="Damascus" charset="-78"/>
            </a:endParaRPr>
          </a:p>
          <a:p>
            <a:pPr algn="just"/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ONLINE PROGRAMME MANAGEMENT</a:t>
            </a:r>
          </a:p>
          <a:p>
            <a:pPr algn="just"/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We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provide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clients with an online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activity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management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app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where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they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get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regular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updates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on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coaching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sessions, training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interventions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or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other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activities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in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real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time, for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any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location,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all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at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their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latin typeface="Damascus" charset="-78"/>
                <a:ea typeface="Damascus" charset="-78"/>
                <a:cs typeface="Damascus" charset="-78"/>
              </a:rPr>
              <a:t>fingertips</a:t>
            </a:r>
            <a:r>
              <a:rPr lang="it-IT" sz="1100" dirty="0" smtClean="0">
                <a:latin typeface="Damascus" charset="-78"/>
                <a:ea typeface="Damascus" charset="-78"/>
                <a:cs typeface="Damascus" charset="-78"/>
              </a:rPr>
              <a:t>.</a:t>
            </a:r>
            <a:endParaRPr lang="it-IT" sz="1100" dirty="0"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2908631" y="4791637"/>
            <a:ext cx="1157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latin typeface="Damascus" charset="-78"/>
                <a:ea typeface="Damascus" charset="-78"/>
                <a:cs typeface="Damascus" charset="-78"/>
              </a:rPr>
              <a:t>Asterys</a:t>
            </a:r>
            <a:r>
              <a:rPr lang="it-IT" sz="1400" dirty="0" smtClean="0"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400" dirty="0" err="1" smtClean="0">
                <a:latin typeface="Damascus" charset="-78"/>
                <a:ea typeface="Damascus" charset="-78"/>
                <a:cs typeface="Damascus" charset="-78"/>
              </a:rPr>
              <a:t>helps</a:t>
            </a:r>
            <a:endParaRPr lang="it-IT" sz="1400" dirty="0"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6903084" y="6674048"/>
            <a:ext cx="1927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 smtClean="0"/>
              <a:t>asterys.com</a:t>
            </a:r>
            <a:endParaRPr lang="it-IT" sz="1600" dirty="0" smtClean="0"/>
          </a:p>
          <a:p>
            <a:pPr algn="ctr"/>
            <a:r>
              <a:rPr lang="it-IT" sz="1600" dirty="0" err="1" smtClean="0"/>
              <a:t>Info@asterys.com</a:t>
            </a:r>
            <a:endParaRPr lang="it-IT" sz="1600" dirty="0"/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4389" y="7226347"/>
            <a:ext cx="263064" cy="255092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93146" y="7280775"/>
            <a:ext cx="294950" cy="207262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42365" y="7250764"/>
            <a:ext cx="302921" cy="247120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39350" y="7205527"/>
            <a:ext cx="135517" cy="28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"/>
          <p:cNvCxnSpPr/>
          <p:nvPr/>
        </p:nvCxnSpPr>
        <p:spPr>
          <a:xfrm>
            <a:off x="5442438" y="0"/>
            <a:ext cx="0" cy="7920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ttore 1 2"/>
          <p:cNvCxnSpPr/>
          <p:nvPr/>
        </p:nvCxnSpPr>
        <p:spPr>
          <a:xfrm>
            <a:off x="10953122" y="89041"/>
            <a:ext cx="0" cy="7920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881926" y="386629"/>
            <a:ext cx="2152142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Leading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Self: </a:t>
            </a:r>
            <a:endParaRPr kumimoji="0" lang="it-IT" altLang="it-IT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Personal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Mastery</a:t>
            </a: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broaden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participants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’ self-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awareness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ability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to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respond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effectively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in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any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circumstance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changing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environment</a:t>
            </a:r>
            <a:r>
              <a:rPr lang="it-IT" altLang="it-IT" sz="1100" dirty="0">
                <a:latin typeface="Damascus" charset="-78"/>
                <a:ea typeface="Damascus" charset="-78"/>
                <a:cs typeface="Damascus" charset="-78"/>
              </a:rPr>
              <a:t>.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863552" y="1623167"/>
            <a:ext cx="2067136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Leading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others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: </a:t>
            </a:r>
            <a:endParaRPr kumimoji="0" lang="it-IT" altLang="it-IT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Managing</a:t>
            </a: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Teams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successfully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transition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to 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 team leader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role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. 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and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embed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new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effective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managerial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models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tools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.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69120" y="1616113"/>
            <a:ext cx="2157558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Leading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others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: </a:t>
            </a:r>
            <a:endParaRPr kumimoji="0" lang="it-IT" altLang="it-IT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Interpersonal</a:t>
            </a: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Effectiveness</a:t>
            </a: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increase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their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ability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to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influence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others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work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collaboratively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manage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difficult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conversations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effectively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468436" y="2860816"/>
            <a:ext cx="2067136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Leading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others</a:t>
            </a: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 Leader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as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coach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develop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the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ability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to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empower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people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and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develop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coach-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related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skills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..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2869290" y="3069717"/>
            <a:ext cx="207645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Leading</a:t>
            </a: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change</a:t>
            </a: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purposefully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create the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conditions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support</a:t>
            </a:r>
            <a:r>
              <a:rPr kumimoji="0" lang="it-IT" altLang="it-IT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wjhole</a:t>
            </a:r>
            <a:r>
              <a:rPr kumimoji="0" lang="it-IT" altLang="it-IT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system</a:t>
            </a:r>
            <a:r>
              <a:rPr kumimoji="0" lang="it-IT" altLang="it-IT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long </a:t>
            </a:r>
            <a:r>
              <a:rPr kumimoji="0" lang="it-IT" altLang="it-IT" sz="11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lasting</a:t>
            </a:r>
            <a:r>
              <a:rPr kumimoji="0" lang="it-IT" altLang="it-IT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change</a:t>
            </a:r>
            <a:r>
              <a:rPr kumimoji="0" lang="it-IT" altLang="it-IT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.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500658" y="4443074"/>
            <a:ext cx="200269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TEAM DEVELOPMENT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879340" y="4407899"/>
            <a:ext cx="214449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Top 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team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Alignment</a:t>
            </a: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facilitate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conversations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around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the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team’s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strategic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priorities</a:t>
            </a:r>
            <a:r>
              <a:rPr kumimoji="0" lang="it-IT" altLang="it-IT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and the </a:t>
            </a:r>
            <a:r>
              <a:rPr kumimoji="0" lang="it-IT" altLang="it-IT" sz="11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organizational</a:t>
            </a:r>
            <a:r>
              <a:rPr kumimoji="0" lang="it-IT" altLang="it-IT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change</a:t>
            </a:r>
            <a:r>
              <a:rPr kumimoji="0" lang="it-IT" altLang="it-IT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needs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.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468436" y="5384249"/>
            <a:ext cx="252769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High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Performing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Team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take team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dynamics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effectiveness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to a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whole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new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level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2863552" y="5361360"/>
            <a:ext cx="240422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Strategy</a:t>
            </a: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Execution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Booster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accelerate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alignment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of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operational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teams with the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strategy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and business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priorities</a:t>
            </a:r>
            <a:r>
              <a:rPr lang="it-IT" altLang="it-IT" sz="1100" dirty="0">
                <a:latin typeface="Damascus" charset="-78"/>
                <a:ea typeface="Damascus" charset="-78"/>
                <a:cs typeface="Damascus" charset="-78"/>
              </a:rPr>
              <a:t>.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auto">
          <a:xfrm>
            <a:off x="5850809" y="426601"/>
            <a:ext cx="1266693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ORGANIZATIONAL </a:t>
            </a:r>
            <a:endParaRPr kumimoji="0" lang="it-IT" altLang="it-IT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DEVELOPMENT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28" name="Rectangle 35"/>
          <p:cNvSpPr>
            <a:spLocks noChangeArrowheads="1"/>
          </p:cNvSpPr>
          <p:nvPr/>
        </p:nvSpPr>
        <p:spPr bwMode="auto">
          <a:xfrm>
            <a:off x="8328377" y="386558"/>
            <a:ext cx="248184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altLang="it-IT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Organizational</a:t>
            </a: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Alignment</a:t>
            </a: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/Engagement</a:t>
            </a:r>
            <a:endParaRPr kumimoji="0" lang="it-IT" altLang="it-IT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fosters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strategic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alignment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among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the management team, an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extended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group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of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key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leaders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or the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whole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organization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. 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30" name="Rectangle 39"/>
          <p:cNvSpPr>
            <a:spLocks noChangeArrowheads="1"/>
          </p:cNvSpPr>
          <p:nvPr/>
        </p:nvSpPr>
        <p:spPr bwMode="auto">
          <a:xfrm flipH="1">
            <a:off x="8328377" y="1720007"/>
            <a:ext cx="216908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Developing</a:t>
            </a:r>
            <a:r>
              <a:rPr kumimoji="0" lang="it-IT" alt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 Smart </a:t>
            </a:r>
            <a:r>
              <a:rPr kumimoji="0" lang="it-IT" altLang="it-IT" sz="11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Working</a:t>
            </a:r>
            <a:r>
              <a:rPr kumimoji="0" lang="it-IT" altLang="it-IT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culture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To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improve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agility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empowerment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accountability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trust, 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and</a:t>
            </a:r>
            <a:r>
              <a:rPr kumimoji="0" lang="it-IT" altLang="it-IT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collaboration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with an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integrated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kumimoji="0" lang="it-IT" altLang="it-IT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approach</a:t>
            </a: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.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6373091" y="5541818"/>
            <a:ext cx="1847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z="1100" dirty="0"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33" name="Rettangolo 32"/>
          <p:cNvSpPr/>
          <p:nvPr/>
        </p:nvSpPr>
        <p:spPr>
          <a:xfrm>
            <a:off x="5749723" y="1197527"/>
            <a:ext cx="240846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100" b="1" dirty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Building </a:t>
            </a:r>
            <a:r>
              <a:rPr lang="it-IT" altLang="it-IT" sz="1100" b="1" dirty="0" err="1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Internal</a:t>
            </a:r>
            <a:r>
              <a:rPr lang="it-IT" altLang="it-IT" sz="1100" b="1" dirty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altLang="it-IT" sz="1100" b="1" dirty="0" err="1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Coaching</a:t>
            </a:r>
            <a:r>
              <a:rPr lang="it-IT" altLang="it-IT" sz="1100" b="1" dirty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altLang="it-IT" sz="1100" b="1" dirty="0" err="1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Capability</a:t>
            </a:r>
            <a:endParaRPr lang="it-IT" altLang="it-IT" sz="1100" b="1" dirty="0">
              <a:solidFill>
                <a:prstClr val="black"/>
              </a:solidFill>
              <a:latin typeface="Damascus" charset="-78"/>
              <a:ea typeface="Damascus" charset="-78"/>
              <a:cs typeface="Damascus" charset="-78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To </a:t>
            </a:r>
            <a:r>
              <a:rPr lang="it-IT" altLang="it-IT" sz="1100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develop</a:t>
            </a: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a </a:t>
            </a:r>
            <a:r>
              <a:rPr lang="it-IT" altLang="it-IT" sz="1100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group</a:t>
            </a: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of </a:t>
            </a:r>
            <a:r>
              <a:rPr lang="it-IT" altLang="it-IT" sz="1100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internal</a:t>
            </a: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altLang="it-IT" sz="1100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professional</a:t>
            </a: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coaches. </a:t>
            </a:r>
            <a:r>
              <a:rPr lang="it-IT" altLang="it-IT" sz="1100" dirty="0" err="1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Our</a:t>
            </a:r>
            <a:r>
              <a:rPr lang="it-IT" altLang="it-IT" sz="1100" dirty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training </a:t>
            </a:r>
            <a:r>
              <a:rPr lang="it-IT" altLang="it-IT" sz="1100" dirty="0" err="1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is</a:t>
            </a:r>
            <a:r>
              <a:rPr lang="it-IT" altLang="it-IT" sz="1100" dirty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altLang="it-IT" sz="1100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accredited</a:t>
            </a: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by ICF (ACTP).</a:t>
            </a:r>
            <a:endParaRPr lang="it-IT" altLang="it-IT" sz="1100" dirty="0">
              <a:solidFill>
                <a:prstClr val="black"/>
              </a:solidFill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34" name="Rettangolo 33"/>
          <p:cNvSpPr/>
          <p:nvPr/>
        </p:nvSpPr>
        <p:spPr>
          <a:xfrm>
            <a:off x="5861042" y="4748822"/>
            <a:ext cx="485044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Æquacy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is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a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revolutionary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, human-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centered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organizational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design and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operating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system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that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changes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the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paradigm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of the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traditional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hierarchical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organization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and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pave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the way to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greater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innovation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collaboration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and performance.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It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is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based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on an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equalitarian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structure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of self-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organizing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,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peer-coordinated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teams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where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people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serve the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organizational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purpose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in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autonomy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.</a:t>
            </a:r>
            <a:endParaRPr lang="it-IT" sz="1100" dirty="0"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5861042" y="5822332"/>
            <a:ext cx="48504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We created a comprehensive framework of operating principles and an implementation model to support our clients transitioning to an </a:t>
            </a:r>
            <a:r>
              <a:rPr lang="en-US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aequal</a:t>
            </a:r>
            <a:r>
              <a:rPr lang="en-US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organizational operating system.</a:t>
            </a:r>
          </a:p>
          <a:p>
            <a:pPr>
              <a:spcAft>
                <a:spcPts val="600"/>
              </a:spcAft>
            </a:pPr>
            <a:r>
              <a:rPr lang="en-US" sz="1100" dirty="0" smtClean="0">
                <a:latin typeface="Damascus" charset="-78"/>
                <a:ea typeface="Damascus" charset="-78"/>
                <a:cs typeface="Damascus" charset="-78"/>
              </a:rPr>
              <a:t>Contact us if you wish to explore the benefits </a:t>
            </a:r>
            <a:r>
              <a:rPr lang="en-US" sz="1100" dirty="0" err="1" smtClean="0">
                <a:latin typeface="Damascus" charset="-78"/>
                <a:ea typeface="Damascus" charset="-78"/>
                <a:cs typeface="Damascus" charset="-78"/>
              </a:rPr>
              <a:t>Aequacy</a:t>
            </a:r>
            <a:r>
              <a:rPr lang="en-US" sz="1100" dirty="0" smtClean="0">
                <a:latin typeface="Damascus" charset="-78"/>
                <a:ea typeface="Damascus" charset="-78"/>
                <a:cs typeface="Damascus" charset="-78"/>
              </a:rPr>
              <a:t> would bring to your company and your people.</a:t>
            </a:r>
            <a:endParaRPr lang="it-IT" sz="1100" dirty="0"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5749722" y="2239157"/>
            <a:ext cx="250720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100" b="1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Whole System </a:t>
            </a:r>
            <a:r>
              <a:rPr lang="it-IT" altLang="it-IT" sz="1100" b="1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Transformation</a:t>
            </a:r>
            <a:endParaRPr lang="it-IT" altLang="it-IT" sz="1100" b="1" dirty="0">
              <a:solidFill>
                <a:prstClr val="black"/>
              </a:solidFill>
              <a:latin typeface="Damascus" charset="-78"/>
              <a:ea typeface="Damascus" charset="-78"/>
              <a:cs typeface="Damascus" charset="-78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To </a:t>
            </a:r>
            <a:r>
              <a:rPr lang="it-IT" altLang="it-IT" sz="1100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transform</a:t>
            </a: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the </a:t>
            </a:r>
            <a:r>
              <a:rPr lang="it-IT" altLang="it-IT" sz="1100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organizational</a:t>
            </a: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culture and </a:t>
            </a:r>
            <a:r>
              <a:rPr lang="it-IT" altLang="it-IT" sz="1100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develop</a:t>
            </a: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a </a:t>
            </a:r>
            <a:r>
              <a:rPr lang="it-IT" altLang="it-IT" sz="1100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learning</a:t>
            </a: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altLang="it-IT" sz="1100" dirty="0" err="1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organization</a:t>
            </a:r>
            <a:r>
              <a:rPr lang="it-IT" altLang="it-IT" sz="1100" dirty="0" smtClean="0">
                <a:solidFill>
                  <a:prstClr val="black"/>
                </a:solidFill>
                <a:latin typeface="Damascus" charset="-78"/>
                <a:ea typeface="Damascus" charset="-78"/>
                <a:cs typeface="Damascus" charset="-78"/>
              </a:rPr>
              <a:t>.</a:t>
            </a:r>
            <a:endParaRPr lang="it-IT" altLang="it-IT" sz="1100" dirty="0">
              <a:solidFill>
                <a:prstClr val="black"/>
              </a:solidFill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37" name="Rectangle 20"/>
          <p:cNvSpPr>
            <a:spLocks noChangeArrowheads="1"/>
          </p:cNvSpPr>
          <p:nvPr/>
        </p:nvSpPr>
        <p:spPr bwMode="auto">
          <a:xfrm>
            <a:off x="516585" y="446265"/>
            <a:ext cx="200269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PERSONAL DEVELOPMENT</a:t>
            </a: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38" name="Rectangle 31"/>
          <p:cNvSpPr>
            <a:spLocks noChangeArrowheads="1"/>
          </p:cNvSpPr>
          <p:nvPr/>
        </p:nvSpPr>
        <p:spPr bwMode="auto">
          <a:xfrm>
            <a:off x="5861043" y="4407899"/>
            <a:ext cx="745717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AEQUACY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  <p:sp>
        <p:nvSpPr>
          <p:cNvPr id="40" name="Rettangolo 39"/>
          <p:cNvSpPr/>
          <p:nvPr/>
        </p:nvSpPr>
        <p:spPr>
          <a:xfrm>
            <a:off x="11463864" y="798713"/>
            <a:ext cx="4329177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WHY CLIENTS CHOOSE US</a:t>
            </a:r>
          </a:p>
          <a:p>
            <a:pPr algn="just">
              <a:spcAft>
                <a:spcPts val="400"/>
              </a:spcAft>
            </a:pP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“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Asterys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</a:t>
            </a:r>
            <a:r>
              <a:rPr lang="it-IT" sz="1100" dirty="0" err="1" smtClean="0">
                <a:effectLst/>
                <a:latin typeface="Damascus" charset="-78"/>
                <a:ea typeface="Damascus" charset="-78"/>
                <a:cs typeface="Damascus" charset="-78"/>
              </a:rPr>
              <a:t>is</a:t>
            </a:r>
            <a:r>
              <a:rPr lang="it-IT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 the b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est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partner for individual coaching and they are very skillful in culture transformation.” Mario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Perego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HR Director, Heineken Italia</a:t>
            </a:r>
            <a:endParaRPr lang="it-IT" sz="1100" dirty="0" smtClean="0"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algn="just">
              <a:spcAft>
                <a:spcPts val="400"/>
              </a:spcAft>
            </a:pP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“The work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Asterys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dares to do with people is stronger and braver than their competitors as far as personal involvement.  Their type of work is able to reach a deeper level in order to ensure a long-lasting change.” Natalia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Musazzi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HR Manager, BNP Paribas</a:t>
            </a:r>
            <a:endParaRPr lang="it-IT" sz="1100" dirty="0" smtClean="0"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algn="just">
              <a:spcAft>
                <a:spcPts val="400"/>
              </a:spcAft>
            </a:pP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“Every time I need something customized I can co-create with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Asterys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the best customized product.” Simona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Liguoro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HR Director, Nespresso</a:t>
            </a:r>
            <a:endParaRPr lang="it-IT" sz="1100" dirty="0" smtClean="0"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algn="just">
              <a:spcAft>
                <a:spcPts val="400"/>
              </a:spcAft>
            </a:pP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“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Asterys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has a deep knowledge of organizations. They guarantee competence, quality and innovative programs/methodologies and are able to act as a real business partner.” Rossana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Bernardinelli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HR Manager,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Fastweb</a:t>
            </a:r>
            <a:endParaRPr lang="it-IT" sz="1100" dirty="0" smtClean="0"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algn="just">
              <a:spcAft>
                <a:spcPts val="400"/>
              </a:spcAft>
            </a:pP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“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Asterys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has a solid reputation, transformational methodologies and up-to-edge research.” Chiara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Carbini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HR Manager, Microsoft</a:t>
            </a:r>
            <a:endParaRPr lang="it-IT" sz="1100" dirty="0" smtClean="0"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algn="just">
              <a:spcAft>
                <a:spcPts val="400"/>
              </a:spcAft>
            </a:pP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“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Asterys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is an outstanding international group of experts that provides valuable contribution to foster people development.” Cristiana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D'Agostini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Director, Talent Development &amp; Change Management,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Coesia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S.p.A.</a:t>
            </a:r>
            <a:endParaRPr lang="it-IT" sz="1100" dirty="0" smtClean="0">
              <a:effectLst/>
              <a:latin typeface="Damascus" charset="-78"/>
              <a:ea typeface="Damascus" charset="-78"/>
              <a:cs typeface="Damascus" charset="-78"/>
            </a:endParaRPr>
          </a:p>
          <a:p>
            <a:pPr algn="just">
              <a:spcAft>
                <a:spcPts val="400"/>
              </a:spcAft>
            </a:pP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“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Asterys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 is a reliable and credible partner in tackling transformation challenges</a:t>
            </a:r>
            <a:r>
              <a:rPr lang="en-US" sz="1100" dirty="0" smtClean="0">
                <a:effectLst/>
                <a:latin typeface="Damascus" charset="-78"/>
                <a:ea typeface="Damascus" charset="-78"/>
                <a:cs typeface="Damascus" charset="-78"/>
              </a:rPr>
              <a:t>.” 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Silvia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Cassano</a:t>
            </a:r>
            <a:r>
              <a:rPr lang="en-US" sz="1100" dirty="0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, HR Director/VP Human resources, </a:t>
            </a:r>
            <a:r>
              <a:rPr lang="en-US" sz="1100" dirty="0" err="1" smtClean="0">
                <a:solidFill>
                  <a:srgbClr val="333E48"/>
                </a:solidFill>
                <a:effectLst/>
                <a:latin typeface="Damascus" charset="-78"/>
                <a:ea typeface="Damascus" charset="-78"/>
                <a:cs typeface="Damascus" charset="-78"/>
              </a:rPr>
              <a:t>Unicredit</a:t>
            </a:r>
            <a:endParaRPr lang="it-IT" sz="1100" dirty="0">
              <a:effectLst/>
              <a:latin typeface="Damascus" charset="-78"/>
              <a:ea typeface="Damascus" charset="-78"/>
              <a:cs typeface="Damascus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639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784</Words>
  <Application>Microsoft Macintosh PowerPoint</Application>
  <PresentationFormat>Personalizzato</PresentationFormat>
  <Paragraphs>74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Calibri</vt:lpstr>
      <vt:lpstr>Calibri Light</vt:lpstr>
      <vt:lpstr>Damascus</vt:lpstr>
      <vt:lpstr>Arial</vt:lpstr>
      <vt:lpstr>Tema di Office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Giovanna D'Alessio</dc:creator>
  <cp:lastModifiedBy>Giovanna D'Alessio</cp:lastModifiedBy>
  <cp:revision>10</cp:revision>
  <dcterms:created xsi:type="dcterms:W3CDTF">2017-12-20T14:48:51Z</dcterms:created>
  <dcterms:modified xsi:type="dcterms:W3CDTF">2017-12-20T16:26:23Z</dcterms:modified>
</cp:coreProperties>
</file>